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94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75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54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850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333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613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50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49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61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361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318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4012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255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7629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35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860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540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EC57816-144A-4A8A-9B11-BCB0D0BA7232}" type="datetimeFigureOut">
              <a:rPr lang="en-US" smtClean="0"/>
              <a:t>2/9/2017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9A411-34C3-4796-8712-BDEC048A15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0941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1"/>
            <a:ext cx="10152696" cy="1347650"/>
          </a:xfrm>
        </p:spPr>
        <p:txBody>
          <a:bodyPr/>
          <a:lstStyle/>
          <a:p>
            <a:pPr algn="ctr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1: GIỚI THIỆU CHUNG VỀ VI XỬ LÝ- VI ĐIỀU KHIỂN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Kết quả hình ảnh cho hinh anh vxl 89c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462" y="2795451"/>
            <a:ext cx="5220531" cy="391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78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1176695" cy="106698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SƠ Đ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KHỐI  CỦA MỘT HỆ VI XỬ LÝ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08" y="2052918"/>
            <a:ext cx="11462198" cy="41954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dirty="0"/>
              <a:t> </a:t>
            </a:r>
          </a:p>
          <a:p>
            <a:pPr marL="0" indent="0">
              <a:buNone/>
            </a:pP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9866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609" y="64329"/>
            <a:ext cx="11462198" cy="106698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SƠ Đ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KHỐI  CỦA MỘT HỆ VI XỬ LÝ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918" y="830873"/>
            <a:ext cx="11462198" cy="18208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(Hardware):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(Software):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80" y="2430799"/>
            <a:ext cx="7009249" cy="421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69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1319446" cy="106698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SƠ Đ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Ồ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KHỐI  CỦA MỘT HỆ VI XỬ LÝ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59" y="1287888"/>
            <a:ext cx="1146219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CPU (Central Processing Unit):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RAM (Random Access Memory):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ROM (Read Only Memory):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Interface Circuitry: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Peripheral Devices (Input):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Peripheral Devices (Output):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bus: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bus: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 bus: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1175" y="295773"/>
            <a:ext cx="3297134" cy="198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756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678" y="602843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ĐƠN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VỊ XỬ LÝ TRUNG TÂM: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359" y="1287888"/>
            <a:ext cx="1146219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1.Vai </a:t>
            </a:r>
            <a:r>
              <a:rPr lang="en-US" sz="2800" dirty="0" err="1" smtClean="0"/>
              <a:t>Trò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CPU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CPU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CPU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70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ĐƠN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VỊ XỬ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TRUNG TÂM: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1.Vai </a:t>
            </a:r>
            <a:r>
              <a:rPr lang="en-US" sz="2800" dirty="0" err="1" smtClean="0"/>
              <a:t>Trò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0388" y="1102185"/>
            <a:ext cx="5621612" cy="45574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" y="1843317"/>
            <a:ext cx="6293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</a:rPr>
              <a:t>-</a:t>
            </a:r>
            <a:r>
              <a:rPr lang="en-US" sz="2800" dirty="0" smtClean="0">
                <a:latin typeface="Times New Roman" panose="02020603050405020304" pitchFamily="18" charset="0"/>
              </a:rPr>
              <a:t>IR(Instruction </a:t>
            </a:r>
            <a:r>
              <a:rPr lang="en-US" sz="2800" dirty="0" smtClean="0">
                <a:latin typeface="Times New Roman" panose="02020603050405020304" pitchFamily="18" charset="0"/>
              </a:rPr>
              <a:t>Register): </a:t>
            </a:r>
            <a:r>
              <a:rPr lang="en-US" sz="2800" dirty="0" err="1" smtClean="0">
                <a:latin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</a:rPr>
              <a:t>-</a:t>
            </a:r>
            <a:r>
              <a:rPr lang="en-US" sz="2800" dirty="0" smtClean="0">
                <a:latin typeface="Times New Roman" panose="02020603050405020304" pitchFamily="18" charset="0"/>
              </a:rPr>
              <a:t>PC(</a:t>
            </a:r>
            <a:r>
              <a:rPr lang="en-US" sz="2800" dirty="0" err="1" smtClean="0">
                <a:latin typeface="Times New Roman" panose="02020603050405020304" pitchFamily="18" charset="0"/>
              </a:rPr>
              <a:t>ProgramCounter</a:t>
            </a:r>
            <a:r>
              <a:rPr lang="en-US" sz="2800" dirty="0" smtClean="0">
                <a:latin typeface="Times New Roman" panose="02020603050405020304" pitchFamily="18" charset="0"/>
              </a:rPr>
              <a:t>/Instruction Pointer</a:t>
            </a:r>
            <a:r>
              <a:rPr lang="en-US" sz="2800" dirty="0" smtClean="0">
                <a:latin typeface="Times New Roman" panose="02020603050405020304" pitchFamily="18" charset="0"/>
              </a:rPr>
              <a:t>): </a:t>
            </a:r>
            <a:r>
              <a:rPr lang="en-US" sz="2800" dirty="0" err="1" smtClean="0">
                <a:latin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đếm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</a:rPr>
              <a:t> / con </a:t>
            </a:r>
            <a:r>
              <a:rPr lang="en-US" sz="2800" dirty="0" err="1" smtClean="0">
                <a:latin typeface="Times New Roman" panose="02020603050405020304" pitchFamily="18" charset="0"/>
              </a:rPr>
              <a:t>trỏ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</a:rPr>
              <a:t>-Instruction decode and control unit: </a:t>
            </a:r>
            <a:r>
              <a:rPr lang="en-US" sz="2800" dirty="0" err="1" smtClean="0">
                <a:latin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vị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</a:rPr>
              <a:t>-ALU (Arithmetic and Logic Unit): </a:t>
            </a:r>
            <a:r>
              <a:rPr lang="en-US" sz="2800" dirty="0" err="1" smtClean="0">
                <a:latin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vị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học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</a:rPr>
              <a:t> logic.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</a:rPr>
              <a:t>-Registers: </a:t>
            </a:r>
            <a:r>
              <a:rPr lang="en-US" sz="2800" dirty="0" err="1" smtClean="0">
                <a:latin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</a:rPr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7699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ĐƠN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VỊ XỬ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TRUNG TÂM: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CPU: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Tóm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CPU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5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394" y="0"/>
            <a:ext cx="11176695" cy="686969"/>
          </a:xfrm>
        </p:spPr>
        <p:txBody>
          <a:bodyPr/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ĐƠN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VỊ XỬ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TRUNG TÂM: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35" y="449035"/>
            <a:ext cx="439847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•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21" y="1063998"/>
            <a:ext cx="6391275" cy="46196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60358" y="371500"/>
            <a:ext cx="49404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CPU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60358" y="1756495"/>
            <a:ext cx="5231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(Read)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(2)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7008124" y="2896756"/>
            <a:ext cx="48449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Opcode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(3).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6960358" y="4018449"/>
            <a:ext cx="5231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CPU 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6826209" y="5188392"/>
            <a:ext cx="52087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9746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ĐƠN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VỊ XỬ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TRUNG TÂM: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8457" y="1609910"/>
            <a:ext cx="111115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IR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opcode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ALU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(Registers). 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ALU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Opcode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(Program) hay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(Software).</a:t>
            </a:r>
          </a:p>
        </p:txBody>
      </p:sp>
    </p:spTree>
    <p:extLst>
      <p:ext uri="{BB962C8B-B14F-4D97-AF65-F5344CB8AC3E}">
        <p14:creationId xmlns:p14="http://schemas.microsoft.com/office/powerpoint/2010/main" val="329208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BỘ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NHỚ BÁN DẪN</a:t>
            </a:r>
            <a:r>
              <a:rPr lang="en-US" sz="4000" dirty="0" smtClean="0"/>
              <a:t>: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ROM: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RAM: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→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dữ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54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BỘ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NHỚ BÁN DẪN</a:t>
            </a:r>
            <a:r>
              <a:rPr lang="en-US" sz="4000" dirty="0" smtClean="0"/>
              <a:t>: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1.ROM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7815" y="1457235"/>
            <a:ext cx="11702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ROM (Read Only Memory):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ROM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ROM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ROM: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629" y="3032488"/>
            <a:ext cx="9753600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6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BỘ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NHỚ BÁN DẪN</a:t>
            </a:r>
            <a:r>
              <a:rPr lang="en-US" sz="4000" dirty="0" smtClean="0"/>
              <a:t>: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815" y="877071"/>
            <a:ext cx="11462198" cy="677403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2.RAM</a:t>
            </a:r>
          </a:p>
        </p:txBody>
      </p:sp>
      <p:sp>
        <p:nvSpPr>
          <p:cNvPr id="4" name="Rectangle 3"/>
          <p:cNvSpPr/>
          <p:nvPr/>
        </p:nvSpPr>
        <p:spPr>
          <a:xfrm>
            <a:off x="367815" y="1457235"/>
            <a:ext cx="117022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RAM (Random Access Memory):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172" y="2897913"/>
            <a:ext cx="1011555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BỘ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NHỚ BÁN DẪN</a:t>
            </a:r>
            <a:r>
              <a:rPr lang="en-US" sz="4000" dirty="0" smtClean="0"/>
              <a:t>: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8" y="877071"/>
            <a:ext cx="12061371" cy="9092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8051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29409" y="1786348"/>
                <a:ext cx="11663807" cy="9909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vào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luợng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chân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Dung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luợng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sup>
                    </m:sSup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/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đuờng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bộ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nhớ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09" y="1786348"/>
                <a:ext cx="11663807" cy="990977"/>
              </a:xfrm>
              <a:prstGeom prst="rect">
                <a:avLst/>
              </a:prstGeom>
              <a:blipFill rotWithShape="0">
                <a:blip r:embed="rId2"/>
                <a:stretch>
                  <a:fillRect l="-1045" t="-6135" b="-122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67814" y="3310613"/>
            <a:ext cx="11691663" cy="1392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</a:rPr>
              <a:t>Ví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bán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dẫn</a:t>
            </a:r>
            <a:r>
              <a:rPr lang="en-US" sz="2800" dirty="0" smtClean="0">
                <a:latin typeface="Times New Roman" panose="02020603050405020304" pitchFamily="18" charset="0"/>
              </a:rPr>
              <a:t> 8 bit </a:t>
            </a:r>
            <a:r>
              <a:rPr lang="en-US" sz="2800" dirty="0" err="1" smtClean="0">
                <a:latin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</a:rPr>
              <a:t> 10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đuờng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</a:rPr>
              <a:t>. Cho </a:t>
            </a:r>
            <a:r>
              <a:rPr lang="en-US" sz="2800" dirty="0" err="1" smtClean="0">
                <a:latin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</a:rPr>
              <a:t> dung </a:t>
            </a:r>
            <a:r>
              <a:rPr lang="en-US" sz="2800" dirty="0" err="1" smtClean="0">
                <a:latin typeface="Times New Roman" panose="02020603050405020304" pitchFamily="18" charset="0"/>
              </a:rPr>
              <a:t>luợng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bao</a:t>
            </a:r>
            <a:r>
              <a:rPr lang="en-US" sz="2800" dirty="0" smtClean="0"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</a:rPr>
              <a:t>nhiêu</a:t>
            </a:r>
            <a:r>
              <a:rPr lang="en-US" sz="2800" dirty="0" smtClean="0">
                <a:latin typeface="Times New Roman" panose="02020603050405020304" pitchFamily="18" charset="0"/>
              </a:rPr>
              <a:t>? </a:t>
            </a:r>
          </a:p>
          <a:p>
            <a:endParaRPr lang="en-US" dirty="0" smtClean="0">
              <a:solidFill>
                <a:srgbClr val="000000"/>
              </a:solidFill>
              <a:latin typeface="Bookshelf Symbol 7" panose="05010101010101010101" pitchFamily="2" charset="2"/>
            </a:endParaRPr>
          </a:p>
          <a:p>
            <a:r>
              <a:rPr lang="en-US" sz="105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67814" y="4496594"/>
                <a:ext cx="1133385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de-DE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 = 10 → Dung luợng </a:t>
                </a:r>
                <a:r>
                  <a:rPr lang="de-DE" sz="280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sz="28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</m:sup>
                    </m:sSup>
                  </m:oMath>
                </a14:m>
                <a:r>
                  <a:rPr lang="de-DE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1024 = 1 KB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814" y="4496594"/>
                <a:ext cx="11333856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1075" t="-12941" b="-3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885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15" y="134666"/>
            <a:ext cx="11176695" cy="686969"/>
          </a:xfrm>
        </p:spPr>
        <p:txBody>
          <a:bodyPr/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BỘ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NHỚ BÁN DẪN</a:t>
            </a:r>
            <a:r>
              <a:rPr lang="en-US" sz="4000" dirty="0" smtClean="0"/>
              <a:t>: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8" y="877071"/>
            <a:ext cx="12061371" cy="9092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ịnh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bit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chip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8051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9409" y="1786348"/>
            <a:ext cx="116638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09" y="2425148"/>
            <a:ext cx="11630073" cy="173727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9408" y="4426371"/>
            <a:ext cx="114517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27256, dung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luợng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27   →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UV-EPROM</a:t>
            </a:r>
          </a:p>
          <a:p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256 → Dung luợng = 256 (Kbit) = 32 (KB) </a:t>
            </a:r>
          </a:p>
        </p:txBody>
      </p:sp>
    </p:spTree>
    <p:extLst>
      <p:ext uri="{BB962C8B-B14F-4D97-AF65-F5344CB8AC3E}">
        <p14:creationId xmlns:p14="http://schemas.microsoft.com/office/powerpoint/2010/main" val="77683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272</TotalTime>
  <Words>1076</Words>
  <Application>Microsoft Office PowerPoint</Application>
  <PresentationFormat>Custom</PresentationFormat>
  <Paragraphs>78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Ion</vt:lpstr>
      <vt:lpstr>CHƯƠNG 1: GIỚI THIỆU CHUNG VỀ VI XỬ LÝ- VI ĐIỀU KHIỂN</vt:lpstr>
      <vt:lpstr>I. SƠ ĐỒ KHỐI  CỦA MỘT HỆ VI XỬ LÝ</vt:lpstr>
      <vt:lpstr>I. SƠ ĐỒ KHỐI  CỦA MỘT HỆ VI XỬ LÝ</vt:lpstr>
      <vt:lpstr>I. SƠ ĐỒ KHỐI  CỦA MỘT HỆ VI XỬ LÝ</vt:lpstr>
      <vt:lpstr>II. ĐƠN VỊ XỬ LÝ TRUNG TÂM:</vt:lpstr>
      <vt:lpstr>II. ĐƠN VỊ XỬ LÝ TRUNG TÂM:</vt:lpstr>
      <vt:lpstr>II. ĐƠN VỊ XỬ LÝ TRUNG TÂM:</vt:lpstr>
      <vt:lpstr>II. ĐƠN VỊ XỬ LÝ TRUNG TÂM:</vt:lpstr>
      <vt:lpstr>II. ĐƠN VỊ XỬ LÝ TRUNG TÂM:</vt:lpstr>
      <vt:lpstr>III. BỘ NHỚ BÁN DẪN:</vt:lpstr>
      <vt:lpstr>III. BỘ NHỚ BÁN DẪN:</vt:lpstr>
      <vt:lpstr>III. BỘ NHỚ BÁN DẪN:</vt:lpstr>
      <vt:lpstr>III. BỘ NHỚ BÁN DẪN:</vt:lpstr>
      <vt:lpstr>III. BỘ NHỚ BÁN DẪN: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1: GIỚI THIỆU CHUNG VỀ BỘ VI XỬ LÝ</dc:title>
  <dc:creator>SONY</dc:creator>
  <cp:lastModifiedBy>Sony</cp:lastModifiedBy>
  <cp:revision>41</cp:revision>
  <dcterms:created xsi:type="dcterms:W3CDTF">2016-01-17T01:16:44Z</dcterms:created>
  <dcterms:modified xsi:type="dcterms:W3CDTF">2017-02-09T01:09:32Z</dcterms:modified>
</cp:coreProperties>
</file>